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63"/>
  </p:notesMasterIdLst>
  <p:sldIdLst>
    <p:sldId id="256" r:id="rId2"/>
    <p:sldId id="257" r:id="rId3"/>
    <p:sldId id="258" r:id="rId4"/>
    <p:sldId id="273" r:id="rId5"/>
    <p:sldId id="260" r:id="rId6"/>
    <p:sldId id="274" r:id="rId7"/>
    <p:sldId id="327" r:id="rId8"/>
    <p:sldId id="328" r:id="rId9"/>
    <p:sldId id="261" r:id="rId10"/>
    <p:sldId id="329" r:id="rId11"/>
    <p:sldId id="330" r:id="rId12"/>
    <p:sldId id="262" r:id="rId13"/>
    <p:sldId id="335" r:id="rId14"/>
    <p:sldId id="264" r:id="rId15"/>
    <p:sldId id="297" r:id="rId16"/>
    <p:sldId id="267" r:id="rId17"/>
    <p:sldId id="331" r:id="rId18"/>
    <p:sldId id="268" r:id="rId19"/>
    <p:sldId id="332" r:id="rId20"/>
    <p:sldId id="333" r:id="rId21"/>
    <p:sldId id="298" r:id="rId22"/>
    <p:sldId id="334" r:id="rId23"/>
    <p:sldId id="336" r:id="rId24"/>
    <p:sldId id="337" r:id="rId25"/>
    <p:sldId id="338" r:id="rId26"/>
    <p:sldId id="366" r:id="rId27"/>
    <p:sldId id="367" r:id="rId28"/>
    <p:sldId id="339" r:id="rId29"/>
    <p:sldId id="342" r:id="rId30"/>
    <p:sldId id="345" r:id="rId31"/>
    <p:sldId id="344" r:id="rId32"/>
    <p:sldId id="369" r:id="rId33"/>
    <p:sldId id="370" r:id="rId34"/>
    <p:sldId id="372" r:id="rId35"/>
    <p:sldId id="343" r:id="rId36"/>
    <p:sldId id="373" r:id="rId37"/>
    <p:sldId id="371" r:id="rId38"/>
    <p:sldId id="346" r:id="rId39"/>
    <p:sldId id="374" r:id="rId40"/>
    <p:sldId id="375" r:id="rId41"/>
    <p:sldId id="376" r:id="rId42"/>
    <p:sldId id="348" r:id="rId43"/>
    <p:sldId id="378" r:id="rId44"/>
    <p:sldId id="379" r:id="rId45"/>
    <p:sldId id="377" r:id="rId46"/>
    <p:sldId id="347" r:id="rId47"/>
    <p:sldId id="349" r:id="rId48"/>
    <p:sldId id="350" r:id="rId49"/>
    <p:sldId id="351" r:id="rId50"/>
    <p:sldId id="352" r:id="rId51"/>
    <p:sldId id="354" r:id="rId52"/>
    <p:sldId id="353" r:id="rId53"/>
    <p:sldId id="356" r:id="rId54"/>
    <p:sldId id="357" r:id="rId55"/>
    <p:sldId id="358" r:id="rId56"/>
    <p:sldId id="359" r:id="rId57"/>
    <p:sldId id="360" r:id="rId58"/>
    <p:sldId id="362" r:id="rId59"/>
    <p:sldId id="363" r:id="rId60"/>
    <p:sldId id="364" r:id="rId61"/>
    <p:sldId id="380" r:id="rId6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0000"/>
    <a:srgbClr val="F2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1" autoAdjust="0"/>
    <p:restoredTop sz="82713" autoAdjust="0"/>
  </p:normalViewPr>
  <p:slideViewPr>
    <p:cSldViewPr>
      <p:cViewPr>
        <p:scale>
          <a:sx n="66" d="100"/>
          <a:sy n="66" d="100"/>
        </p:scale>
        <p:origin x="-63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EABE19E-657C-4E43-80F5-CA7D41262A24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C3393AF-D40A-4B6E-82D7-A713D46865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29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35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83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83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Gui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08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77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23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80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8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70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8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3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899275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6096000"/>
            <a:ext cx="9144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6629400" y="1447800"/>
            <a:ext cx="498475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67000"/>
            <a:ext cx="7772400" cy="1470025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143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2FE287-D66B-4D4B-8D7E-EC0E4C033A31}" type="datetimeFigureOut">
              <a:rPr lang="en-US"/>
              <a:pPr>
                <a:defRPr/>
              </a:pPr>
              <a:t>4/16/2012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4F20F-B4AB-4B47-B55D-8EC154B411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85A2E-8E2E-4AAB-8E98-7891632F3336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E7E97-2F6C-49AA-A1A0-27B67D624E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58A46-F729-4022-91DE-575337830FF2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7E1AD2-433E-4350-B92F-EF4F9725F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6324600" cy="1143000"/>
          </a:xfrm>
        </p:spPr>
        <p:txBody>
          <a:bodyPr>
            <a:normAutofit/>
          </a:bodyPr>
          <a:lstStyle>
            <a:lvl1pPr algn="l">
              <a:defRPr sz="4400">
                <a:solidFill>
                  <a:srgbClr val="F20000"/>
                </a:solidFill>
                <a:latin typeface="Bernard MT Condensed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ritannic Bold" pitchFamily="34" charset="0"/>
              </a:defRPr>
            </a:lvl1pPr>
            <a:lvl2pPr>
              <a:defRPr>
                <a:latin typeface="Britannic Bold" pitchFamily="34" charset="0"/>
              </a:defRPr>
            </a:lvl2pPr>
            <a:lvl3pPr>
              <a:defRPr>
                <a:latin typeface="Britannic Bold" pitchFamily="34" charset="0"/>
              </a:defRPr>
            </a:lvl3pPr>
            <a:lvl4pPr>
              <a:defRPr>
                <a:latin typeface="Britannic Bold" pitchFamily="34" charset="0"/>
              </a:defRPr>
            </a:lvl4pPr>
            <a:lvl5pPr>
              <a:defRPr>
                <a:latin typeface="Britannic Bold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612A9-BA6A-477E-8B9F-F013E072F761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6B96E4-1D8D-4AD8-BCD9-B095D42184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C3377-D55F-4661-B5D4-340F11B300BC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F31C2-C9EA-4E57-A699-F2C99E2682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93E8A-A66E-460A-B628-02AE0048BBD4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86097-67FE-463D-A87C-85745C768E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C577E-D16B-4F0D-8982-7BB82ED01E9A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2380F-1B83-4B1C-BAA5-87D40FE420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6997FF-3A27-4285-983B-CA71DF8F24B8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F50DE-093F-4FBE-A7D4-7918BDE477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429426-8A2E-4AE9-BFA4-424BE32EC6E3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CBC8C4-6B59-45F3-BF43-5507DD32B6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C4DE7E-BAE3-4CEA-A647-8D644EFBCF8D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08F05-739A-474C-AF6A-346BB5EAFB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ED4C9-C0F3-48AC-BE8A-E09835B90193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F782D-A15A-4D02-85F3-01948E2418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286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524000"/>
            <a:ext cx="8229600" cy="460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D6826DC-1A5A-42B9-95DE-2F0AFA55FFA8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903378E-6F7E-4D35-AF7D-0E4681E92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7" descr="Artisan's Asylum logo rgb.pn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58000" y="68263"/>
            <a:ext cx="2133600" cy="145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 userDrawn="1"/>
        </p:nvCxnSpPr>
        <p:spPr>
          <a:xfrm>
            <a:off x="381000" y="1392238"/>
            <a:ext cx="6477000" cy="0"/>
          </a:xfrm>
          <a:prstGeom prst="line">
            <a:avLst/>
          </a:prstGeom>
          <a:ln w="38100">
            <a:solidFill>
              <a:srgbClr val="F2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81000" y="1493838"/>
            <a:ext cx="6705600" cy="0"/>
          </a:xfrm>
          <a:prstGeom prst="line">
            <a:avLst/>
          </a:prstGeom>
          <a:ln w="38100">
            <a:solidFill>
              <a:srgbClr val="F2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81000" y="6248400"/>
            <a:ext cx="8382000" cy="0"/>
          </a:xfrm>
          <a:prstGeom prst="line">
            <a:avLst/>
          </a:prstGeom>
          <a:ln w="38100">
            <a:solidFill>
              <a:srgbClr val="F2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20000"/>
          </a:solidFill>
          <a:latin typeface="Bernard MT Condensed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Britannic Bold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Britannic Bold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Britannic Bold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Britannic Bold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Britannic Bold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 descr="Artisan's Asylum logo rgb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200"/>
            <a:ext cx="9144000" cy="623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 Cody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sz="2800" dirty="0" smtClean="0"/>
              <a:t>Controls/Electrical Engineer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Designer and author of </a:t>
            </a:r>
            <a:r>
              <a:rPr lang="en-US" sz="2800" dirty="0" err="1" smtClean="0"/>
              <a:t>libbarrett</a:t>
            </a:r>
            <a:r>
              <a:rPr lang="en-US" sz="2800" dirty="0" smtClean="0"/>
              <a:t>, open-source real-time controls library behind WAM arm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Worked on Barrett’s WAM arm, DEKA’s Luke arm, and more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Currently a controls engineer at Barrett Technologies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Dangles from cliff faces for fun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James </a:t>
            </a:r>
            <a:r>
              <a:rPr lang="en-US" dirty="0" err="1" smtClean="0"/>
              <a:t>Whong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534400" cy="4602163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sz="2800" dirty="0" smtClean="0"/>
              <a:t>Electrical/Controls </a:t>
            </a:r>
            <a:r>
              <a:rPr lang="en-US" sz="2800" dirty="0" smtClean="0"/>
              <a:t>Engineer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Designed distributed electrical control infrastructure for several Boston Dynamics robots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Worked on PETMAN, RCTA, ATLAS, and a number of robots for DEKA, Vision Robotics, and others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Currently an electrical engineer at Boston Dynamics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Hates </a:t>
            </a:r>
            <a:r>
              <a:rPr lang="en-US" sz="2800" dirty="0" smtClean="0"/>
              <a:t>fun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 We’ve Worked 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562" y="1559512"/>
            <a:ext cx="271963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t="11667" b="13333"/>
          <a:stretch>
            <a:fillRect/>
          </a:stretch>
        </p:blipFill>
        <p:spPr bwMode="auto">
          <a:xfrm>
            <a:off x="5791200" y="2133600"/>
            <a:ext cx="3048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4114800"/>
            <a:ext cx="2743200" cy="1837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 l="16000" r="18000"/>
          <a:stretch>
            <a:fillRect/>
          </a:stretch>
        </p:blipFill>
        <p:spPr bwMode="auto">
          <a:xfrm>
            <a:off x="3423824" y="1591322"/>
            <a:ext cx="2077466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400" dirty="0" smtClean="0"/>
              <a:t>Instructors: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Teach you how to accomplish project goals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Create exercises to guide you through the design process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Critically evaluate and give feedback to your designs and ideas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Project Managers: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Keep the whole project moving and relatively on-schedule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Make high-level systems decisions and review low-level detail decisions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Find and allocate money, time, energy, etc. in the pursuit of </a:t>
            </a:r>
            <a:r>
              <a:rPr lang="en-US" sz="2000" dirty="0" smtClean="0"/>
              <a:t>ridiculousness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These will sometimes conflict, we need your help to resolve this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27971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200"/>
              </a:spcBef>
            </a:pPr>
            <a:r>
              <a:rPr lang="en-US" sz="2800" dirty="0" smtClean="0"/>
              <a:t>What’s your name?</a:t>
            </a:r>
          </a:p>
          <a:p>
            <a:pPr>
              <a:spcBef>
                <a:spcPts val="4200"/>
              </a:spcBef>
            </a:pPr>
            <a:r>
              <a:rPr lang="en-US" sz="2800" dirty="0" smtClean="0"/>
              <a:t>What’s your background?</a:t>
            </a:r>
          </a:p>
          <a:p>
            <a:pPr>
              <a:spcBef>
                <a:spcPts val="4200"/>
              </a:spcBef>
            </a:pPr>
            <a:r>
              <a:rPr lang="en-US" sz="2800" dirty="0" smtClean="0"/>
              <a:t>Why do you like robots?</a:t>
            </a:r>
          </a:p>
          <a:p>
            <a:pPr>
              <a:spcBef>
                <a:spcPts val="4200"/>
              </a:spcBef>
            </a:pPr>
            <a:r>
              <a:rPr lang="en-US" sz="2800" dirty="0" smtClean="0"/>
              <a:t>What are you hoping to get out of the class?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What have I signed up for?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you’ve signed up for.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30328"/>
            <a:ext cx="7924800" cy="446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Grand Experiment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1" t="9544" r="6549"/>
          <a:stretch/>
        </p:blipFill>
        <p:spPr bwMode="auto">
          <a:xfrm>
            <a:off x="1217728" y="2203135"/>
            <a:ext cx="2599617" cy="240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644" y="2133600"/>
            <a:ext cx="2755556" cy="25396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16828" y="2803276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+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4999037"/>
            <a:ext cx="8229600" cy="8683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Public, project-based education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Grand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sz="2800" dirty="0" smtClean="0"/>
              <a:t>Robots take a ton of the following: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Money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Time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Energy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Informed, correct decisions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533400" y="2286000"/>
            <a:ext cx="8077200" cy="1752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Robotics Intensive:</a:t>
            </a:r>
            <a:br>
              <a:rPr lang="en-US" dirty="0" smtClean="0"/>
            </a:br>
            <a:r>
              <a:rPr lang="en-US" sz="6700" dirty="0" err="1" smtClean="0"/>
              <a:t>Rideable</a:t>
            </a:r>
            <a:r>
              <a:rPr lang="en-US" sz="6700" dirty="0" smtClean="0"/>
              <a:t> Hexapod</a:t>
            </a:r>
            <a:endParaRPr lang="en-US" sz="11500" b="1" dirty="0" smtClean="0"/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76200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898989"/>
                </a:solidFill>
              </a:rPr>
              <a:t>Gui</a:t>
            </a:r>
            <a:r>
              <a:rPr lang="en-US" dirty="0" smtClean="0">
                <a:solidFill>
                  <a:srgbClr val="898989"/>
                </a:solidFill>
              </a:rPr>
              <a:t> </a:t>
            </a:r>
            <a:r>
              <a:rPr lang="en-US" dirty="0" err="1" smtClean="0">
                <a:solidFill>
                  <a:srgbClr val="898989"/>
                </a:solidFill>
              </a:rPr>
              <a:t>Cavalcanti</a:t>
            </a:r>
            <a:r>
              <a:rPr lang="en-US" dirty="0" smtClean="0">
                <a:solidFill>
                  <a:srgbClr val="898989"/>
                </a:solidFill>
              </a:rPr>
              <a:t>, Dan Cody, James </a:t>
            </a:r>
            <a:r>
              <a:rPr lang="en-US" dirty="0" err="1" smtClean="0">
                <a:solidFill>
                  <a:srgbClr val="898989"/>
                </a:solidFill>
              </a:rPr>
              <a:t>Whong</a:t>
            </a:r>
            <a:endParaRPr lang="en-US" dirty="0" smtClean="0">
              <a:solidFill>
                <a:srgbClr val="898989"/>
              </a:solidFill>
            </a:endParaRPr>
          </a:p>
          <a:p>
            <a:r>
              <a:rPr lang="en-US" dirty="0" smtClean="0">
                <a:solidFill>
                  <a:srgbClr val="898989"/>
                </a:solidFill>
              </a:rPr>
              <a:t>4/17/2012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Grand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sz="2800" dirty="0" smtClean="0"/>
              <a:t>Classes provide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Income from tuition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Fixed, recurring, devoted time with a large group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Energy for learning and creating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Decision-making infrastructure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Grand Experiment,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LS3: </a:t>
            </a:r>
            <a:r>
              <a:rPr lang="en-US" b="1" dirty="0" smtClean="0"/>
              <a:t>$1,500,000</a:t>
            </a:r>
            <a:r>
              <a:rPr lang="en-US" dirty="0" smtClean="0"/>
              <a:t> in components, 120,000+ man-hours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PETMAN: </a:t>
            </a:r>
            <a:r>
              <a:rPr lang="en-US" b="1" dirty="0" smtClean="0"/>
              <a:t>$2,000,000 </a:t>
            </a:r>
            <a:r>
              <a:rPr lang="en-US" dirty="0" smtClean="0"/>
              <a:t>in components, 100,000+ man-hours</a:t>
            </a:r>
          </a:p>
          <a:p>
            <a:pPr>
              <a:spcBef>
                <a:spcPts val="1200"/>
              </a:spcBef>
            </a:pPr>
            <a:r>
              <a:rPr lang="en-US" dirty="0" err="1" smtClean="0"/>
              <a:t>BigDog</a:t>
            </a:r>
            <a:r>
              <a:rPr lang="en-US" dirty="0" smtClean="0"/>
              <a:t>: </a:t>
            </a:r>
            <a:r>
              <a:rPr lang="en-US" b="1" dirty="0" smtClean="0"/>
              <a:t>$500,000 </a:t>
            </a:r>
            <a:r>
              <a:rPr lang="en-US" dirty="0" smtClean="0"/>
              <a:t>in components, 120,000+ man-hours</a:t>
            </a:r>
          </a:p>
          <a:p>
            <a:pPr>
              <a:spcBef>
                <a:spcPts val="1200"/>
              </a:spcBef>
            </a:pPr>
            <a:r>
              <a:rPr lang="en-US" dirty="0" err="1" smtClean="0"/>
              <a:t>Rideable</a:t>
            </a:r>
            <a:r>
              <a:rPr lang="en-US" dirty="0" smtClean="0"/>
              <a:t> Hexapod: </a:t>
            </a:r>
            <a:r>
              <a:rPr lang="en-US" b="1" dirty="0" smtClean="0"/>
              <a:t>$10,000 </a:t>
            </a:r>
            <a:r>
              <a:rPr lang="en-US" dirty="0" smtClean="0"/>
              <a:t>in components, 3,000 man-hours</a:t>
            </a:r>
          </a:p>
        </p:txBody>
      </p:sp>
    </p:spTree>
    <p:extLst>
      <p:ext uri="{BB962C8B-B14F-4D97-AF65-F5344CB8AC3E}">
        <p14:creationId xmlns:p14="http://schemas.microsoft.com/office/powerpoint/2010/main" val="68037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Grand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800" dirty="0" smtClean="0"/>
              <a:t>Design a class to create a giant hexapod</a:t>
            </a:r>
          </a:p>
          <a:p>
            <a:pPr lvl="1">
              <a:spcBef>
                <a:spcPts val="1200"/>
              </a:spcBef>
            </a:pPr>
            <a:r>
              <a:rPr lang="en-US" sz="2400" dirty="0" smtClean="0"/>
              <a:t>Class income provides $10,000+</a:t>
            </a:r>
          </a:p>
          <a:p>
            <a:pPr lvl="1">
              <a:spcBef>
                <a:spcPts val="1200"/>
              </a:spcBef>
            </a:pPr>
            <a:r>
              <a:rPr lang="en-US" sz="2400" dirty="0" smtClean="0"/>
              <a:t>Fixed time slots demand recurring attention, large class has a ton of productive capacity</a:t>
            </a:r>
          </a:p>
          <a:p>
            <a:pPr lvl="1">
              <a:spcBef>
                <a:spcPts val="1200"/>
              </a:spcBef>
            </a:pPr>
            <a:r>
              <a:rPr lang="en-US" sz="2400" dirty="0" smtClean="0"/>
              <a:t>Students get to learn exactly how robots are designed, and practice doing the heavy lifting</a:t>
            </a:r>
          </a:p>
          <a:p>
            <a:pPr lvl="1">
              <a:spcBef>
                <a:spcPts val="1200"/>
              </a:spcBef>
            </a:pPr>
            <a:r>
              <a:rPr lang="en-US" sz="2400" dirty="0" smtClean="0"/>
              <a:t>Instructors/project managers get to guide a successful project to completion</a:t>
            </a:r>
          </a:p>
          <a:p>
            <a:pPr>
              <a:spcBef>
                <a:spcPts val="1200"/>
              </a:spcBef>
            </a:pPr>
            <a:r>
              <a:rPr lang="en-US" sz="2800" dirty="0" smtClean="0"/>
              <a:t>Everybody wins!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What are we building?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building?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35470"/>
            <a:ext cx="7924800" cy="446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Actually, more like…</a:t>
            </a:r>
            <a:endParaRPr lang="en-US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3891" y="1568390"/>
            <a:ext cx="6136217" cy="460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600"/>
              </a:spcBef>
            </a:pPr>
            <a:r>
              <a:rPr lang="en-US" dirty="0" smtClean="0"/>
              <a:t>1-2 person payload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Inherently stable, “safe”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Walk at 3-4mph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Run for an hour at a time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Make people go “wow”</a:t>
            </a:r>
          </a:p>
        </p:txBody>
      </p:sp>
    </p:spTree>
    <p:extLst>
      <p:ext uri="{BB962C8B-B14F-4D97-AF65-F5344CB8AC3E}">
        <p14:creationId xmlns:p14="http://schemas.microsoft.com/office/powerpoint/2010/main" val="403108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 err="1" smtClean="0"/>
              <a:t>Contraints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600"/>
              </a:spcBef>
            </a:pPr>
            <a:r>
              <a:rPr lang="en-US" dirty="0" smtClean="0"/>
              <a:t>Money + Time</a:t>
            </a:r>
          </a:p>
          <a:p>
            <a:pPr lvl="1">
              <a:spcBef>
                <a:spcPts val="1600"/>
              </a:spcBef>
            </a:pPr>
            <a:r>
              <a:rPr lang="en-US" dirty="0" smtClean="0"/>
              <a:t>We have 2 orders of magnitude less than most professional robotics projects</a:t>
            </a:r>
          </a:p>
          <a:p>
            <a:pPr lvl="1">
              <a:spcBef>
                <a:spcPts val="1600"/>
              </a:spcBef>
            </a:pPr>
            <a:r>
              <a:rPr lang="en-US" dirty="0" smtClean="0"/>
              <a:t>We need to </a:t>
            </a:r>
            <a:r>
              <a:rPr lang="en-US" dirty="0" smtClean="0"/>
              <a:t>use as much prior art as possible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00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600"/>
              </a:spcBef>
            </a:pPr>
            <a:r>
              <a:rPr lang="en-US" dirty="0" smtClean="0"/>
              <a:t>Morphology</a:t>
            </a:r>
            <a:endParaRPr lang="en-US" dirty="0" smtClean="0"/>
          </a:p>
          <a:p>
            <a:pPr>
              <a:spcBef>
                <a:spcPts val="1600"/>
              </a:spcBef>
            </a:pPr>
            <a:r>
              <a:rPr lang="en-US" dirty="0" smtClean="0"/>
              <a:t>Actuation </a:t>
            </a:r>
            <a:r>
              <a:rPr lang="en-US" dirty="0"/>
              <a:t>+ Transmission</a:t>
            </a:r>
          </a:p>
          <a:p>
            <a:pPr>
              <a:spcBef>
                <a:spcPts val="1600"/>
              </a:spcBef>
            </a:pPr>
            <a:r>
              <a:rPr lang="en-US" dirty="0" err="1" smtClean="0"/>
              <a:t>Powerplant</a:t>
            </a:r>
            <a:r>
              <a:rPr lang="en-US" dirty="0" smtClean="0"/>
              <a:t> + Energy Storage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Structural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Sensing + Electronics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Controls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Topology: 6 Legs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Statically stable gait</a:t>
            </a:r>
          </a:p>
          <a:p>
            <a:pPr lvl="1"/>
            <a:r>
              <a:rPr lang="en-US" dirty="0" smtClean="0"/>
              <a:t>Behaves </a:t>
            </a:r>
            <a:r>
              <a:rPr lang="en-US" dirty="0" smtClean="0"/>
              <a:t>“safely” </a:t>
            </a:r>
            <a:r>
              <a:rPr lang="en-US" dirty="0" smtClean="0"/>
              <a:t>if stopped mid-cycle</a:t>
            </a:r>
          </a:p>
          <a:p>
            <a:pPr lvl="1"/>
            <a:r>
              <a:rPr lang="en-US" dirty="0" smtClean="0"/>
              <a:t>“Impossible” </a:t>
            </a:r>
            <a:r>
              <a:rPr lang="en-US" dirty="0" smtClean="0"/>
              <a:t>to tip over</a:t>
            </a:r>
          </a:p>
          <a:p>
            <a:r>
              <a:rPr lang="en-US" dirty="0" smtClean="0"/>
              <a:t>Allows for several simple gaits</a:t>
            </a:r>
          </a:p>
          <a:p>
            <a:pPr lvl="1"/>
            <a:r>
              <a:rPr lang="en-US" dirty="0" smtClean="0"/>
              <a:t>Alternating tripod</a:t>
            </a:r>
          </a:p>
          <a:p>
            <a:pPr lvl="1"/>
            <a:r>
              <a:rPr lang="en-US" dirty="0" smtClean="0"/>
              <a:t>Ripple gait</a:t>
            </a:r>
          </a:p>
          <a:p>
            <a:r>
              <a:rPr lang="en-US" dirty="0" smtClean="0"/>
              <a:t>Spreads load out over many legs</a:t>
            </a:r>
          </a:p>
          <a:p>
            <a:r>
              <a:rPr lang="en-US" dirty="0" smtClean="0"/>
              <a:t>Simple inverse kinematics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0"/>
              </a:spcBef>
            </a:pPr>
            <a:r>
              <a:rPr lang="en-US" sz="2800" dirty="0" smtClean="0"/>
              <a:t>Wait, what is this place?</a:t>
            </a:r>
          </a:p>
          <a:p>
            <a:pPr>
              <a:spcBef>
                <a:spcPts val="3000"/>
              </a:spcBef>
            </a:pPr>
            <a:r>
              <a:rPr lang="en-US" sz="2800" dirty="0" smtClean="0"/>
              <a:t>Who are these guys?</a:t>
            </a:r>
          </a:p>
          <a:p>
            <a:pPr>
              <a:spcBef>
                <a:spcPts val="3000"/>
              </a:spcBef>
            </a:pPr>
            <a:r>
              <a:rPr lang="en-US" sz="2800" dirty="0" smtClean="0"/>
              <a:t>Oh God, what have I signed up for?</a:t>
            </a:r>
          </a:p>
          <a:p>
            <a:pPr>
              <a:spcBef>
                <a:spcPts val="3000"/>
              </a:spcBef>
            </a:pPr>
            <a:r>
              <a:rPr lang="en-US" sz="2800" dirty="0" smtClean="0"/>
              <a:t>What are we building?</a:t>
            </a:r>
          </a:p>
          <a:p>
            <a:pPr>
              <a:spcBef>
                <a:spcPts val="3000"/>
              </a:spcBef>
            </a:pPr>
            <a:r>
              <a:rPr lang="en-US" sz="2800" dirty="0" smtClean="0"/>
              <a:t>How on earth are we building it?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Topology: 18 DOF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 smtClean="0"/>
              <a:t>DOF = Degree of Freedom</a:t>
            </a:r>
          </a:p>
          <a:p>
            <a:pPr lvl="1">
              <a:spcBef>
                <a:spcPts val="2400"/>
              </a:spcBef>
            </a:pPr>
            <a:r>
              <a:rPr lang="en-US" dirty="0" smtClean="0"/>
              <a:t>Your elbow is one DOF, your shoulder is three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To place a foot in 3D, you need 3 actuators/DOF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We have 6 feet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6 legs X 3 DOF/leg = 18 DOF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600"/>
              </a:spcBef>
            </a:pPr>
            <a:r>
              <a:rPr lang="en-US" dirty="0"/>
              <a:t>Actuation + Transmission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00400"/>
            <a:ext cx="8229600" cy="2925763"/>
          </a:xfrm>
        </p:spPr>
        <p:txBody>
          <a:bodyPr/>
          <a:lstStyle/>
          <a:p>
            <a:r>
              <a:rPr lang="en-US" dirty="0" smtClean="0"/>
              <a:t>A 5 foot leg extension (low estimate) with 600 </a:t>
            </a:r>
            <a:r>
              <a:rPr lang="en-US" dirty="0" err="1" smtClean="0"/>
              <a:t>lbs</a:t>
            </a:r>
            <a:r>
              <a:rPr lang="en-US" dirty="0" smtClean="0"/>
              <a:t> </a:t>
            </a:r>
            <a:r>
              <a:rPr lang="en-US" dirty="0" err="1" smtClean="0"/>
              <a:t>downforce</a:t>
            </a:r>
            <a:r>
              <a:rPr lang="en-US" dirty="0" smtClean="0"/>
              <a:t> = </a:t>
            </a:r>
            <a:r>
              <a:rPr lang="en-US" b="1" dirty="0" smtClean="0"/>
              <a:t>3,000 </a:t>
            </a:r>
            <a:r>
              <a:rPr lang="en-US" b="1" dirty="0" err="1" smtClean="0"/>
              <a:t>lb</a:t>
            </a:r>
            <a:r>
              <a:rPr lang="en-US" b="1" dirty="0" smtClean="0"/>
              <a:t>*</a:t>
            </a:r>
            <a:r>
              <a:rPr lang="en-US" b="1" dirty="0" err="1" smtClean="0"/>
              <a:t>ft</a:t>
            </a:r>
            <a:endParaRPr lang="en-US" b="1" dirty="0" smtClean="0"/>
          </a:p>
          <a:p>
            <a:pPr lvl="1"/>
            <a:r>
              <a:rPr lang="en-US" dirty="0" smtClean="0"/>
              <a:t>The torque on the wheel of your car in first gear is ~150 </a:t>
            </a:r>
            <a:r>
              <a:rPr lang="en-US" dirty="0" err="1" smtClean="0"/>
              <a:t>lb</a:t>
            </a:r>
            <a:r>
              <a:rPr lang="en-US" dirty="0" smtClean="0"/>
              <a:t>*</a:t>
            </a:r>
            <a:r>
              <a:rPr lang="en-US" dirty="0" err="1" smtClean="0"/>
              <a:t>ft</a:t>
            </a:r>
            <a:endParaRPr lang="en-US" dirty="0" smtClean="0"/>
          </a:p>
          <a:p>
            <a:pPr lvl="1"/>
            <a:r>
              <a:rPr lang="en-US" dirty="0" smtClean="0"/>
              <a:t>Effectively </a:t>
            </a:r>
            <a:r>
              <a:rPr lang="en-US" dirty="0" smtClean="0"/>
              <a:t>rules out electric motors</a:t>
            </a:r>
          </a:p>
        </p:txBody>
      </p:sp>
      <p:sp>
        <p:nvSpPr>
          <p:cNvPr id="4" name="Oval 3"/>
          <p:cNvSpPr/>
          <p:nvPr/>
        </p:nvSpPr>
        <p:spPr>
          <a:xfrm>
            <a:off x="5867400" y="2233612"/>
            <a:ext cx="8382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67600" y="2386012"/>
            <a:ext cx="0" cy="76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705600" y="2081212"/>
            <a:ext cx="762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6"/>
          </p:cNvCxnSpPr>
          <p:nvPr/>
        </p:nvCxnSpPr>
        <p:spPr>
          <a:xfrm flipV="1">
            <a:off x="6705600" y="2386012"/>
            <a:ext cx="762000" cy="152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105400" y="2409824"/>
            <a:ext cx="0" cy="76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05400" y="2409824"/>
            <a:ext cx="762000" cy="128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81800" y="175474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 </a:t>
            </a:r>
            <a:r>
              <a:rPr lang="en-US" dirty="0" err="1" smtClean="0"/>
              <a:t>ft</a:t>
            </a:r>
            <a:endParaRPr lang="en-US" dirty="0" smtClean="0"/>
          </a:p>
        </p:txBody>
      </p:sp>
      <p:sp>
        <p:nvSpPr>
          <p:cNvPr id="21" name="Oval 20"/>
          <p:cNvSpPr/>
          <p:nvPr/>
        </p:nvSpPr>
        <p:spPr>
          <a:xfrm>
            <a:off x="6596062" y="2424112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600"/>
              </a:spcBef>
            </a:pPr>
            <a:r>
              <a:rPr lang="en-US" dirty="0"/>
              <a:t>Actuation + Transmission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vehicles produce torque of these magnitudes?</a:t>
            </a:r>
          </a:p>
        </p:txBody>
      </p:sp>
    </p:spTree>
    <p:extLst>
      <p:ext uri="{BB962C8B-B14F-4D97-AF65-F5344CB8AC3E}">
        <p14:creationId xmlns:p14="http://schemas.microsoft.com/office/powerpoint/2010/main" val="83236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39798" cy="621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600"/>
              </a:spcBef>
            </a:pPr>
            <a:r>
              <a:rPr lang="en-US" dirty="0"/>
              <a:t>Actuation + Transmission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0" y="3107531"/>
            <a:ext cx="8229600" cy="762000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 smtClean="0"/>
              <a:t>Excavators!</a:t>
            </a:r>
          </a:p>
          <a:p>
            <a:pPr marL="0" indent="0">
              <a:buNone/>
            </a:pPr>
            <a:r>
              <a:rPr lang="en-US" sz="6000" dirty="0" smtClean="0"/>
              <a:t>(hydraulics)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0621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600"/>
              </a:spcBef>
            </a:pPr>
            <a:r>
              <a:rPr lang="en-US" dirty="0"/>
              <a:t>Actuation + Transmission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3505200" cy="4602163"/>
          </a:xfrm>
        </p:spPr>
        <p:txBody>
          <a:bodyPr/>
          <a:lstStyle/>
          <a:p>
            <a:r>
              <a:rPr lang="en-US" dirty="0" smtClean="0"/>
              <a:t>Hydraulics</a:t>
            </a:r>
          </a:p>
          <a:p>
            <a:pPr lvl="1"/>
            <a:r>
              <a:rPr lang="en-US" dirty="0" smtClean="0"/>
              <a:t>Cheap</a:t>
            </a:r>
          </a:p>
          <a:p>
            <a:pPr lvl="1"/>
            <a:r>
              <a:rPr lang="en-US" dirty="0" smtClean="0"/>
              <a:t>Available</a:t>
            </a:r>
          </a:p>
          <a:p>
            <a:pPr lvl="1"/>
            <a:r>
              <a:rPr lang="en-US" dirty="0" smtClean="0"/>
              <a:t>Reliable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05000"/>
            <a:ext cx="4876800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10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Powerplant</a:t>
            </a:r>
            <a:r>
              <a:rPr lang="en-US" dirty="0" smtClean="0"/>
              <a:t> +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305800" cy="460216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Provide hydraulic power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Indoor/outdoor operation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Don’t have time to DIY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Need high reliability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Need safe fuel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600"/>
              </a:spcBef>
            </a:pPr>
            <a:r>
              <a:rPr lang="en-US" dirty="0"/>
              <a:t>Actuation + Transmission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vehicle </a:t>
            </a:r>
            <a:r>
              <a:rPr lang="en-US" dirty="0" err="1" smtClean="0"/>
              <a:t>powerplants</a:t>
            </a:r>
            <a:r>
              <a:rPr lang="en-US" dirty="0" smtClean="0"/>
              <a:t> provide this?</a:t>
            </a:r>
          </a:p>
        </p:txBody>
      </p:sp>
    </p:spTree>
    <p:extLst>
      <p:ext uri="{BB962C8B-B14F-4D97-AF65-F5344CB8AC3E}">
        <p14:creationId xmlns:p14="http://schemas.microsoft.com/office/powerpoint/2010/main" val="415700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Powerplant</a:t>
            </a:r>
            <a:r>
              <a:rPr lang="en-US" dirty="0" smtClean="0"/>
              <a:t> +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1"/>
            <a:ext cx="5651380" cy="2285999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400" dirty="0" smtClean="0"/>
              <a:t>Forklifts!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Propane engine clean to run inside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Fuel comes in </a:t>
            </a:r>
            <a:r>
              <a:rPr lang="en-US" sz="2000" dirty="0" smtClean="0"/>
              <a:t>rugged canisters</a:t>
            </a:r>
            <a:endParaRPr lang="en-US" sz="2000" dirty="0" smtClean="0"/>
          </a:p>
          <a:p>
            <a:pPr lvl="1">
              <a:spcBef>
                <a:spcPts val="1200"/>
              </a:spcBef>
            </a:pPr>
            <a:r>
              <a:rPr lang="en-US" sz="2000" dirty="0"/>
              <a:t>Engine and hydraulic pump are one </a:t>
            </a:r>
            <a:r>
              <a:rPr lang="en-US" sz="2000" dirty="0" smtClean="0"/>
              <a:t>unit</a:t>
            </a:r>
            <a:endParaRPr lang="en-US" sz="2000" dirty="0"/>
          </a:p>
          <a:p>
            <a:pPr lvl="2">
              <a:spcBef>
                <a:spcPts val="1200"/>
              </a:spcBef>
            </a:pPr>
            <a:r>
              <a:rPr lang="en-US" sz="1600" dirty="0" smtClean="0"/>
              <a:t>And we got one</a:t>
            </a:r>
            <a:endParaRPr lang="en-US" sz="1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1600200"/>
            <a:ext cx="32004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16250" t="7828" r="22500" b="10164"/>
          <a:stretch>
            <a:fillRect/>
          </a:stretch>
        </p:blipFill>
        <p:spPr bwMode="auto">
          <a:xfrm>
            <a:off x="6096000" y="4056356"/>
            <a:ext cx="2133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000500"/>
            <a:ext cx="20955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839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Force-Controlled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sz="2800" dirty="0" smtClean="0"/>
              <a:t>We have 6 legs that look like excavators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Excavators are designed to dig into the ground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We need to know where the ground is in order to not destroy it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We need to not be incredibly rigid when we touch the ground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Force control and compliance is the answer</a:t>
            </a:r>
            <a:endParaRPr lang="en-US" sz="28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3886200" cy="460216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2800" dirty="0" smtClean="0"/>
              <a:t>Steel </a:t>
            </a:r>
            <a:r>
              <a:rPr lang="en-US" sz="2800" dirty="0" err="1" smtClean="0"/>
              <a:t>weldments</a:t>
            </a:r>
            <a:endParaRPr lang="en-US" sz="2800" dirty="0" smtClean="0"/>
          </a:p>
          <a:p>
            <a:pPr lvl="1">
              <a:spcBef>
                <a:spcPts val="1800"/>
              </a:spcBef>
            </a:pPr>
            <a:r>
              <a:rPr lang="en-US" sz="2400" dirty="0" smtClean="0"/>
              <a:t>Strong</a:t>
            </a:r>
          </a:p>
          <a:p>
            <a:pPr lvl="1">
              <a:spcBef>
                <a:spcPts val="1800"/>
              </a:spcBef>
            </a:pPr>
            <a:r>
              <a:rPr lang="en-US" sz="2400" dirty="0" smtClean="0"/>
              <a:t>Cheap</a:t>
            </a:r>
          </a:p>
          <a:p>
            <a:pPr lvl="1">
              <a:spcBef>
                <a:spcPts val="1800"/>
              </a:spcBef>
            </a:pPr>
            <a:r>
              <a:rPr lang="en-US" sz="2400" dirty="0" smtClean="0"/>
              <a:t>We can model them</a:t>
            </a:r>
          </a:p>
          <a:p>
            <a:pPr lvl="1">
              <a:spcBef>
                <a:spcPts val="1800"/>
              </a:spcBef>
            </a:pPr>
            <a:r>
              <a:rPr lang="en-US" sz="2400" dirty="0" smtClean="0"/>
              <a:t>We can fab them</a:t>
            </a:r>
          </a:p>
          <a:p>
            <a:pPr lvl="1">
              <a:spcBef>
                <a:spcPts val="1800"/>
              </a:spcBef>
            </a:pPr>
            <a:endParaRPr lang="en-US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87" y="1738312"/>
            <a:ext cx="42672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215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this place?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3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+ Electronics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705600" cy="460216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2800" dirty="0" smtClean="0"/>
              <a:t>At every joint, we need:</a:t>
            </a:r>
          </a:p>
          <a:p>
            <a:pPr lvl="1">
              <a:spcBef>
                <a:spcPts val="1800"/>
              </a:spcBef>
            </a:pPr>
            <a:r>
              <a:rPr lang="en-US" sz="2000" dirty="0" smtClean="0"/>
              <a:t>Position</a:t>
            </a:r>
          </a:p>
          <a:p>
            <a:pPr lvl="1">
              <a:spcBef>
                <a:spcPts val="1800"/>
              </a:spcBef>
            </a:pPr>
            <a:r>
              <a:rPr lang="en-US" sz="2000" dirty="0" smtClean="0"/>
              <a:t>Force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We have 18 joints spread out over ~20 feet of structure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We need to read them ~100 times / second</a:t>
            </a:r>
          </a:p>
          <a:p>
            <a:pPr lvl="1">
              <a:spcBef>
                <a:spcPts val="1800"/>
              </a:spcBef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86323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74055" y="69143"/>
            <a:ext cx="7772401" cy="580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Sensing+Electronics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3352800" cy="460216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2800" dirty="0" smtClean="0"/>
              <a:t>Modular nodes provides extensible digital + analog I/O</a:t>
            </a:r>
            <a:endParaRPr lang="en-US" sz="2400" dirty="0" smtClean="0"/>
          </a:p>
          <a:p>
            <a:pPr lvl="1">
              <a:spcBef>
                <a:spcPts val="1800"/>
              </a:spcBef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93416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A note about safety…</a:t>
            </a:r>
            <a:endParaRPr lang="en-US" sz="4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“Safety”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sz="2400" dirty="0" smtClean="0"/>
              <a:t>You are a sack of meat, easily impaled by steel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Hydraulic systems can channel 100% of their available power to any one piston</a:t>
            </a:r>
          </a:p>
          <a:p>
            <a:pPr lvl="1">
              <a:spcBef>
                <a:spcPts val="1800"/>
              </a:spcBef>
            </a:pPr>
            <a:r>
              <a:rPr lang="en-US" sz="2000" dirty="0" smtClean="0"/>
              <a:t>Nothing like a 50 horsepower punch through the gut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A pinhole leak in 2,000 psi hydraulic systems can cut your hand off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Each leg of the full robot will weigh as much as you do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Propane explodes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Each cylinder can generate 10,000+ pounds of force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2525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“Safety”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robot will not move to you, it will move through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209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How are we building it?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5581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0"/>
              </a:spcBef>
            </a:pPr>
            <a:r>
              <a:rPr lang="en-US" dirty="0" smtClean="0"/>
              <a:t>Chassis/</a:t>
            </a:r>
            <a:r>
              <a:rPr lang="en-US" dirty="0" err="1" smtClean="0"/>
              <a:t>Powerplant</a:t>
            </a:r>
            <a:r>
              <a:rPr lang="en-US" dirty="0" smtClean="0"/>
              <a:t> Design Group</a:t>
            </a:r>
          </a:p>
          <a:p>
            <a:pPr>
              <a:spcBef>
                <a:spcPts val="3000"/>
              </a:spcBef>
            </a:pPr>
            <a:r>
              <a:rPr lang="en-US" dirty="0" smtClean="0"/>
              <a:t>Leg Design Group</a:t>
            </a:r>
          </a:p>
          <a:p>
            <a:pPr>
              <a:spcBef>
                <a:spcPts val="3000"/>
              </a:spcBef>
            </a:pPr>
            <a:r>
              <a:rPr lang="en-US" dirty="0" smtClean="0"/>
              <a:t>Electronics Group</a:t>
            </a:r>
          </a:p>
          <a:p>
            <a:pPr>
              <a:spcBef>
                <a:spcPts val="3000"/>
              </a:spcBef>
            </a:pPr>
            <a:r>
              <a:rPr lang="en-US" dirty="0" smtClean="0"/>
              <a:t>Controls Group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Chassis/</a:t>
            </a:r>
            <a:r>
              <a:rPr lang="en-US" dirty="0" err="1" smtClean="0"/>
              <a:t>Powerplant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 smtClean="0"/>
              <a:t>Primarily systems and mechanical design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Layout of cockpit (and passenger?)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Body shape and structure design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Engine and pump mounting, sensing and supporting systems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Trailer attachments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 smtClean="0"/>
              <a:t>Primarily mechanical design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Design of mechanical leg structure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Selection of hydraulic actuators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Design of compliance element/force sensor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Foot system design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 smtClean="0"/>
              <a:t>Primarily electrical design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Design of sensing system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Design of actuator control system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Implementation of robust, large scale electronics system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Firmware development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 place?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sz="2800" dirty="0" smtClean="0"/>
              <a:t>Artisan’s Asylum, Inc.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Nonprofit community workshop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31,000 square feet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Multiple craft areas</a:t>
            </a:r>
          </a:p>
          <a:p>
            <a:pPr lvl="1">
              <a:spcBef>
                <a:spcPts val="1800"/>
              </a:spcBef>
            </a:pPr>
            <a:r>
              <a:rPr lang="en-US" sz="2400" dirty="0" smtClean="0"/>
              <a:t>Welding, machining, metalworking, woodworking, electronics assembly, sewing, bicycle repair…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20-25 classes a month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 smtClean="0"/>
              <a:t>Primarily programming/control systems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Design of inverse kinematic libraries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Design of several gaits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Tuning of control loops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User input design and control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Design Process</a:t>
            </a:r>
            <a:endParaRPr lang="en-US" sz="44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524000"/>
            <a:ext cx="4800600" cy="460216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400" dirty="0" smtClean="0"/>
              <a:t>Leg </a:t>
            </a:r>
            <a:r>
              <a:rPr lang="en-US" sz="2400" dirty="0" smtClean="0"/>
              <a:t>Cart 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Mechanical Build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Electrical Build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Control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Single-Leg Simulation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Excavator Research &amp; Design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HPU Research &amp; Design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Hexapod Simulation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Quantitative </a:t>
            </a:r>
            <a:r>
              <a:rPr lang="en-US" sz="2400" dirty="0" smtClean="0"/>
              <a:t>Mechanical Design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LegCart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114800" cy="460216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 smtClean="0"/>
              <a:t>Build a cart on “rails” with a single hydraulic leg and electric HPU</a:t>
            </a:r>
          </a:p>
          <a:p>
            <a:pPr>
              <a:spcBef>
                <a:spcPts val="1200"/>
              </a:spcBef>
            </a:pPr>
            <a:r>
              <a:rPr lang="en-US" sz="2000" dirty="0" smtClean="0"/>
              <a:t>Mechanical team gets to assemble hydraulics and work with steel at half-scale</a:t>
            </a:r>
          </a:p>
          <a:p>
            <a:pPr>
              <a:spcBef>
                <a:spcPts val="1200"/>
              </a:spcBef>
            </a:pPr>
            <a:r>
              <a:rPr lang="en-US" sz="2000" dirty="0" smtClean="0"/>
              <a:t>Electrical team gets to wire feedback devices and central processor</a:t>
            </a:r>
          </a:p>
          <a:p>
            <a:pPr>
              <a:spcBef>
                <a:spcPts val="1200"/>
              </a:spcBef>
            </a:pPr>
            <a:r>
              <a:rPr lang="en-US" sz="2000" dirty="0" smtClean="0"/>
              <a:t>Controls team gets to figure out how to wrap a control loop and inverse kinematics around hydraulic hardware</a:t>
            </a:r>
            <a:endParaRPr lang="en-US" sz="2000" dirty="0"/>
          </a:p>
        </p:txBody>
      </p:sp>
      <p:pic>
        <p:nvPicPr>
          <p:cNvPr id="4" name="Picture 3" descr="LegKart Isometri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2144006"/>
            <a:ext cx="4337177" cy="321621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Single-Leg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Controls team gets a simulator with a leg identical to the </a:t>
            </a:r>
            <a:r>
              <a:rPr lang="en-US" dirty="0" err="1" smtClean="0"/>
              <a:t>LegCart</a:t>
            </a:r>
            <a:endParaRPr lang="en-US" dirty="0" smtClean="0"/>
          </a:p>
          <a:p>
            <a:pPr lvl="1">
              <a:spcBef>
                <a:spcPts val="1200"/>
              </a:spcBef>
            </a:pPr>
            <a:r>
              <a:rPr lang="en-US" dirty="0" smtClean="0"/>
              <a:t>Identical mechanical layout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Representative “electrical” inputs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Gets to prototype inverse kinematics, PID loops, and more in software before moving to hardware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Excavator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114800" cy="460216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400" dirty="0" smtClean="0"/>
              <a:t>Leg design team gets to research how excavators are designed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Excavators are hydraulic and designed to push into the ground; let’s figure out why they’re designed the way they are, and steal all the good ideas involved</a:t>
            </a:r>
          </a:p>
        </p:txBody>
      </p:sp>
      <p:pic>
        <p:nvPicPr>
          <p:cNvPr id="5" name="Picture 4" descr="JD_r4d014035_Excavator.png"/>
          <p:cNvPicPr>
            <a:picLocks noChangeAspect="1"/>
          </p:cNvPicPr>
          <p:nvPr/>
        </p:nvPicPr>
        <p:blipFill>
          <a:blip r:embed="rId2" cstate="print"/>
          <a:srcRect l="8945" r="7343"/>
          <a:stretch>
            <a:fillRect/>
          </a:stretch>
        </p:blipFill>
        <p:spPr>
          <a:xfrm>
            <a:off x="4495800" y="2057400"/>
            <a:ext cx="43434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HPU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114800" cy="460216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 smtClean="0"/>
              <a:t>Chassis/</a:t>
            </a:r>
            <a:r>
              <a:rPr lang="en-US" sz="2000" dirty="0" err="1" smtClean="0"/>
              <a:t>Powerplant</a:t>
            </a:r>
            <a:r>
              <a:rPr lang="en-US" sz="2000" dirty="0" smtClean="0"/>
              <a:t> team gets to figure out how hydraulic power units are designed</a:t>
            </a:r>
          </a:p>
          <a:p>
            <a:pPr>
              <a:spcBef>
                <a:spcPts val="1200"/>
              </a:spcBef>
            </a:pPr>
            <a:r>
              <a:rPr lang="en-US" sz="2000" dirty="0" smtClean="0"/>
              <a:t>Goal for the project is to develop a mobile, propane-powered hydraulic power unit that the rest of the robot attaches to</a:t>
            </a:r>
          </a:p>
          <a:p>
            <a:pPr>
              <a:spcBef>
                <a:spcPts val="1200"/>
              </a:spcBef>
            </a:pPr>
            <a:r>
              <a:rPr lang="en-US" sz="2000" dirty="0" smtClean="0"/>
              <a:t>Team spends a bunch of time at Blake Courtney’s art car shop figuring out how to make the engine go</a:t>
            </a:r>
            <a:endParaRPr 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2172935"/>
            <a:ext cx="3867150" cy="335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Hexapod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114800" cy="460216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2400" dirty="0" smtClean="0"/>
              <a:t>Once we have somewhat representative values for weights, link sizes, flow rates, pressures, etc., a representative hexapod simulation is made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Controls team develops gaits and places actuators in software in order to inform mechanical design</a:t>
            </a:r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6216" t="15655" r="21622" b="12835"/>
          <a:stretch>
            <a:fillRect/>
          </a:stretch>
        </p:blipFill>
        <p:spPr bwMode="auto">
          <a:xfrm>
            <a:off x="5029200" y="2362200"/>
            <a:ext cx="3505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Quantitative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648200" cy="4602163"/>
          </a:xfrm>
        </p:spPr>
        <p:txBody>
          <a:bodyPr/>
          <a:lstStyle/>
          <a:p>
            <a:r>
              <a:rPr lang="en-US" sz="2800" dirty="0" smtClean="0"/>
              <a:t>Given the results of the simulation, select cylinders, cylinder placements, and leg designs that will create a mechanical plant as close to the simulation requirements as possible</a:t>
            </a:r>
            <a:endParaRPr 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4779402" y="2459598"/>
            <a:ext cx="4038600" cy="2777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And then we build. Forever</a:t>
            </a:r>
            <a:r>
              <a:rPr lang="en-US" sz="4400" dirty="0" smtClean="0"/>
              <a:t>.</a:t>
            </a:r>
            <a:br>
              <a:rPr lang="en-US" sz="4400" dirty="0" smtClean="0"/>
            </a:br>
            <a:r>
              <a:rPr lang="en-US" sz="3200" dirty="0" smtClean="0"/>
              <a:t>Or at least until August.</a:t>
            </a:r>
            <a:endParaRPr lang="en-US" sz="4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are these guys?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3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Questions?</a:t>
            </a:r>
            <a:endParaRPr lang="en-US" sz="44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Time for hydraulics!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5308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these guys?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81600"/>
            <a:ext cx="8229600" cy="944563"/>
          </a:xfrm>
        </p:spPr>
        <p:txBody>
          <a:bodyPr/>
          <a:lstStyle/>
          <a:p>
            <a:pPr algn="ctr">
              <a:buNone/>
            </a:pPr>
            <a:r>
              <a:rPr lang="en-US" dirty="0" err="1" smtClean="0"/>
              <a:t>Gui</a:t>
            </a:r>
            <a:r>
              <a:rPr lang="en-US" dirty="0" smtClean="0"/>
              <a:t> </a:t>
            </a:r>
            <a:r>
              <a:rPr lang="en-US" dirty="0" err="1" smtClean="0"/>
              <a:t>Cavalcanti</a:t>
            </a:r>
            <a:r>
              <a:rPr lang="en-US" dirty="0" smtClean="0"/>
              <a:t>     Dan Cody     James </a:t>
            </a:r>
            <a:r>
              <a:rPr lang="en-US" dirty="0" err="1" smtClean="0"/>
              <a:t>Whong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18678"/>
            <a:ext cx="2286000" cy="263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60810" y="2385132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1817652"/>
            <a:ext cx="2286000" cy="341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these guys?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600"/>
              </a:spcBef>
            </a:pPr>
            <a:r>
              <a:rPr lang="en-US" dirty="0" smtClean="0"/>
              <a:t>Olin College of Engineering grads</a:t>
            </a:r>
          </a:p>
          <a:p>
            <a:pPr>
              <a:spcBef>
                <a:spcPts val="3600"/>
              </a:spcBef>
            </a:pPr>
            <a:r>
              <a:rPr lang="en-US" dirty="0" smtClean="0"/>
              <a:t>Professional </a:t>
            </a:r>
            <a:r>
              <a:rPr lang="en-US" dirty="0" err="1" smtClean="0"/>
              <a:t>roboticists</a:t>
            </a:r>
            <a:endParaRPr lang="en-US" dirty="0" smtClean="0"/>
          </a:p>
          <a:p>
            <a:pPr>
              <a:spcBef>
                <a:spcPts val="3600"/>
              </a:spcBef>
            </a:pPr>
            <a:r>
              <a:rPr lang="en-US" dirty="0" smtClean="0"/>
              <a:t>Crazy motherfuckers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Gui</a:t>
            </a:r>
            <a:r>
              <a:rPr lang="en-US" dirty="0" smtClean="0"/>
              <a:t> </a:t>
            </a:r>
            <a:r>
              <a:rPr lang="en-US" dirty="0" err="1" smtClean="0"/>
              <a:t>Cavalcanti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sz="2800" dirty="0" smtClean="0"/>
              <a:t>Mechanical/Systems Engineer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Formerly systems integrator for a $35M, 1,200 pound hydraulic robot horse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Worked on </a:t>
            </a:r>
            <a:r>
              <a:rPr lang="en-US" sz="2800" dirty="0" err="1" smtClean="0"/>
              <a:t>BigDog</a:t>
            </a:r>
            <a:r>
              <a:rPr lang="en-US" sz="2800" dirty="0" smtClean="0"/>
              <a:t>, PETMAN, LS3 and more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Co-founder and President of Artisan’s Asylum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Makes giant rubber </a:t>
            </a:r>
            <a:r>
              <a:rPr lang="en-US" sz="2800" dirty="0" err="1" smtClean="0"/>
              <a:t>duckies</a:t>
            </a:r>
            <a:r>
              <a:rPr lang="en-US" sz="2800" dirty="0" smtClean="0"/>
              <a:t>, floating bouncy castles, and dragon sculptures for fun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9784</TotalTime>
  <Words>1468</Words>
  <Application>Microsoft Office PowerPoint</Application>
  <PresentationFormat>On-screen Show (4:3)</PresentationFormat>
  <Paragraphs>266</Paragraphs>
  <Slides>61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PowerPoint Presentation</vt:lpstr>
      <vt:lpstr>Robotics Intensive: Rideable Hexapod</vt:lpstr>
      <vt:lpstr>Presentation Overview</vt:lpstr>
      <vt:lpstr>What is this place?</vt:lpstr>
      <vt:lpstr>What is this place?</vt:lpstr>
      <vt:lpstr>Who are these guys?</vt:lpstr>
      <vt:lpstr>Who are these guys?</vt:lpstr>
      <vt:lpstr>Who are these guys?</vt:lpstr>
      <vt:lpstr>Gui Cavalcanti</vt:lpstr>
      <vt:lpstr>Dan Cody</vt:lpstr>
      <vt:lpstr>James Whong</vt:lpstr>
      <vt:lpstr>Projects We’ve Worked On</vt:lpstr>
      <vt:lpstr>Our Roles</vt:lpstr>
      <vt:lpstr>Who are you?</vt:lpstr>
      <vt:lpstr>Who Are You?</vt:lpstr>
      <vt:lpstr>What have I signed up for?</vt:lpstr>
      <vt:lpstr>What you’ve signed up for.</vt:lpstr>
      <vt:lpstr>A Grand Experiment</vt:lpstr>
      <vt:lpstr>A Grand Experiment</vt:lpstr>
      <vt:lpstr>A Grand Experiment</vt:lpstr>
      <vt:lpstr>A Grand Experiment, Cont.</vt:lpstr>
      <vt:lpstr>A Grand Experiment</vt:lpstr>
      <vt:lpstr>What are we building?</vt:lpstr>
      <vt:lpstr>What are we building?</vt:lpstr>
      <vt:lpstr>Actually, more like…</vt:lpstr>
      <vt:lpstr>Design Goals</vt:lpstr>
      <vt:lpstr>Design Contraints</vt:lpstr>
      <vt:lpstr>Building blocks</vt:lpstr>
      <vt:lpstr>Topology: 6 Legs</vt:lpstr>
      <vt:lpstr>Topology: 18 DOF</vt:lpstr>
      <vt:lpstr>Actuation + Transmission</vt:lpstr>
      <vt:lpstr>Actuation + Transmission</vt:lpstr>
      <vt:lpstr>Actuation + Transmission</vt:lpstr>
      <vt:lpstr>Actuation + Transmission</vt:lpstr>
      <vt:lpstr>Powerplant + Energy Storage</vt:lpstr>
      <vt:lpstr>Actuation + Transmission</vt:lpstr>
      <vt:lpstr>Powerplant + Energy Storage</vt:lpstr>
      <vt:lpstr>Force-Controlled</vt:lpstr>
      <vt:lpstr>Structural</vt:lpstr>
      <vt:lpstr>Sensing + Electronics</vt:lpstr>
      <vt:lpstr>Sensing+Electronics</vt:lpstr>
      <vt:lpstr>A note about safety…</vt:lpstr>
      <vt:lpstr>“Safety”</vt:lpstr>
      <vt:lpstr>“Safety”</vt:lpstr>
      <vt:lpstr>How are we building it?</vt:lpstr>
      <vt:lpstr>Teams</vt:lpstr>
      <vt:lpstr>Chassis/Powerplant</vt:lpstr>
      <vt:lpstr>Leg Design</vt:lpstr>
      <vt:lpstr>Electronics</vt:lpstr>
      <vt:lpstr>Controls</vt:lpstr>
      <vt:lpstr>Design Process</vt:lpstr>
      <vt:lpstr>Design Exercises</vt:lpstr>
      <vt:lpstr>LegCart</vt:lpstr>
      <vt:lpstr>Single-Leg Simulation</vt:lpstr>
      <vt:lpstr>Excavator Research</vt:lpstr>
      <vt:lpstr>HPU Research</vt:lpstr>
      <vt:lpstr>Hexapod Simulation</vt:lpstr>
      <vt:lpstr>Quantitative Mechanical Design</vt:lpstr>
      <vt:lpstr>And then we build. Forever. Or at least until August.</vt:lpstr>
      <vt:lpstr>Questions?</vt:lpstr>
      <vt:lpstr>Time for hydraulics!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Guilherme Cavalcanti</dc:creator>
  <cp:lastModifiedBy>James Whong</cp:lastModifiedBy>
  <cp:revision>464</cp:revision>
  <dcterms:created xsi:type="dcterms:W3CDTF">2010-04-25T15:15:23Z</dcterms:created>
  <dcterms:modified xsi:type="dcterms:W3CDTF">2012-04-16T22:46:40Z</dcterms:modified>
</cp:coreProperties>
</file>